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handoutMasterIdLst>
    <p:handoutMasterId r:id="rId20"/>
  </p:handoutMasterIdLst>
  <p:sldIdLst>
    <p:sldId id="367" r:id="rId5"/>
    <p:sldId id="368" r:id="rId6"/>
    <p:sldId id="369" r:id="rId7"/>
    <p:sldId id="370" r:id="rId8"/>
    <p:sldId id="371" r:id="rId9"/>
    <p:sldId id="372" r:id="rId10"/>
    <p:sldId id="373" r:id="rId11"/>
    <p:sldId id="374" r:id="rId12"/>
    <p:sldId id="375" r:id="rId13"/>
    <p:sldId id="376" r:id="rId14"/>
    <p:sldId id="377" r:id="rId15"/>
    <p:sldId id="349" r:id="rId16"/>
    <p:sldId id="378"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CCF1F34-5751-4E64-8252-1C60769AE194}">
          <p14:sldIdLst>
            <p14:sldId id="367"/>
            <p14:sldId id="368"/>
            <p14:sldId id="369"/>
          </p14:sldIdLst>
        </p14:section>
        <p14:section name="Untitled Section" id="{3583FFA2-3BD9-41B1-91D3-CDAB2821E077}">
          <p14:sldIdLst>
            <p14:sldId id="370"/>
            <p14:sldId id="371"/>
            <p14:sldId id="372"/>
            <p14:sldId id="373"/>
            <p14:sldId id="374"/>
            <p14:sldId id="375"/>
            <p14:sldId id="376"/>
            <p14:sldId id="377"/>
            <p14:sldId id="349"/>
            <p14:sldId id="378"/>
            <p14:sldId id="348"/>
          </p14:sldIdLst>
        </p14:section>
      </p14:sectionLst>
    </p:ex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06" autoAdjust="0"/>
  </p:normalViewPr>
  <p:slideViewPr>
    <p:cSldViewPr snapToGrid="0">
      <p:cViewPr varScale="1">
        <p:scale>
          <a:sx n="109" d="100"/>
          <a:sy n="109" d="100"/>
        </p:scale>
        <p:origin x="706" y="10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33D9C7-196C-F1ED-FC8D-57F07486BE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IPL Score Prediction</a:t>
            </a:r>
          </a:p>
        </p:txBody>
      </p:sp>
      <p:sp>
        <p:nvSpPr>
          <p:cNvPr id="3" name="Date Placeholder 2">
            <a:extLst>
              <a:ext uri="{FF2B5EF4-FFF2-40B4-BE49-F238E27FC236}">
                <a16:creationId xmlns:a16="http://schemas.microsoft.com/office/drawing/2014/main" id="{8EB3E099-2ADB-6A38-7650-3965C88FF2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1B55D3-9ACE-40CC-AE06-58244DE2B475}" type="datetimeFigureOut">
              <a:rPr lang="en-IN" smtClean="0"/>
              <a:t>29-04-2024</a:t>
            </a:fld>
            <a:endParaRPr lang="en-IN"/>
          </a:p>
        </p:txBody>
      </p:sp>
      <p:sp>
        <p:nvSpPr>
          <p:cNvPr id="4" name="Footer Placeholder 3">
            <a:extLst>
              <a:ext uri="{FF2B5EF4-FFF2-40B4-BE49-F238E27FC236}">
                <a16:creationId xmlns:a16="http://schemas.microsoft.com/office/drawing/2014/main" id="{B3F7528D-B06D-F8C7-611A-DA8C7A84BF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9F1953FD-C6BE-2669-993B-1C058001F5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BE90F-469D-4C8A-98C0-7F501308721A}" type="slidenum">
              <a:rPr lang="en-IN" smtClean="0"/>
              <a:t>‹#›</a:t>
            </a:fld>
            <a:endParaRPr lang="en-IN"/>
          </a:p>
        </p:txBody>
      </p:sp>
    </p:spTree>
    <p:extLst>
      <p:ext uri="{BB962C8B-B14F-4D97-AF65-F5344CB8AC3E}">
        <p14:creationId xmlns:p14="http://schemas.microsoft.com/office/powerpoint/2010/main" val="274898386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hf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29-04-2024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QVNpTiFsGvw?si=xX66_3e5m9RZoVd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streamlit.io/components" TargetMode="External"/><Relationship Id="rId4" Type="http://schemas.openxmlformats.org/officeDocument/2006/relationships/hyperlink" Target="https://github.com/zep-analytics/IPLScorePredictor"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11681"/>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6262557" y="1374495"/>
            <a:ext cx="1232810" cy="493626"/>
          </a:xfrm>
          <a:prstGeom prst="rect">
            <a:avLst/>
          </a:prstGeom>
          <a:noFill/>
          <a:ln>
            <a:noFill/>
          </a:ln>
        </p:spPr>
      </p:pic>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62213"/>
          </a:xfrm>
          <a:prstGeom prst="rect">
            <a:avLst/>
          </a:prstGeom>
          <a:noFill/>
        </p:spPr>
        <p:txBody>
          <a:bodyPr wrap="square">
            <a:spAutoFit/>
          </a:bodyPr>
          <a:lstStyle/>
          <a:p>
            <a:pPr algn="ctr"/>
            <a:r>
              <a:rPr lang="en-US" sz="2800" dirty="0"/>
              <a:t>IPL SCORE PRIDICTION</a:t>
            </a:r>
            <a:endParaRPr lang="en-US" dirty="0"/>
          </a:p>
          <a:p>
            <a:endParaRPr lang="en-US" sz="1400" dirty="0"/>
          </a:p>
          <a:p>
            <a:r>
              <a:rPr lang="en-US" sz="1400" dirty="0"/>
              <a:t>Team Members:  Jenil</a:t>
            </a:r>
            <a:r>
              <a:rPr lang="en-US" dirty="0"/>
              <a:t> Italiya</a:t>
            </a:r>
            <a:r>
              <a:rPr lang="en-US" sz="1400" dirty="0"/>
              <a:t>                                  Guide by: </a:t>
            </a:r>
            <a:r>
              <a:rPr lang="en-US" sz="1400" dirty="0" err="1"/>
              <a:t>md.</a:t>
            </a:r>
            <a:r>
              <a:rPr lang="en-US" sz="1400" dirty="0"/>
              <a:t> Abdul Aziz </a:t>
            </a:r>
          </a:p>
          <a:p>
            <a:r>
              <a:rPr lang="en-US" dirty="0"/>
              <a:t>                            Sumit </a:t>
            </a:r>
            <a:r>
              <a:rPr lang="en-US" dirty="0" err="1"/>
              <a:t>Devani</a:t>
            </a:r>
            <a:r>
              <a:rPr lang="en-US" dirty="0"/>
              <a:t>                                               Master Trainer</a:t>
            </a:r>
          </a:p>
          <a:p>
            <a:r>
              <a:rPr lang="en-US" sz="1400" dirty="0"/>
              <a:t>                            Sahil Kharose                                              </a:t>
            </a:r>
            <a:r>
              <a:rPr lang="en-US" sz="1400" dirty="0" err="1"/>
              <a:t>Edunet</a:t>
            </a:r>
            <a:r>
              <a:rPr lang="en-US" sz="1400" dirty="0"/>
              <a:t> Foundation</a:t>
            </a:r>
          </a:p>
          <a:p>
            <a:r>
              <a:rPr lang="en-US" dirty="0"/>
              <a:t>                            Karan Rathod</a:t>
            </a:r>
            <a:endParaRPr lang="en-US" sz="1400" dirty="0"/>
          </a:p>
          <a:p>
            <a:pPr algn="ctr"/>
            <a:endParaRPr lang="en-US" dirty="0"/>
          </a:p>
          <a:p>
            <a:pPr algn="ctr"/>
            <a:endParaRPr lang="en-US" sz="1400" dirty="0"/>
          </a:p>
          <a:p>
            <a:pPr algn="ctr"/>
            <a:endParaRPr lang="en-US" dirty="0"/>
          </a:p>
          <a:p>
            <a:pPr algn="ctr"/>
            <a:endParaRPr lang="en-US" sz="1400" dirty="0"/>
          </a:p>
        </p:txBody>
      </p:sp>
      <p:pic>
        <p:nvPicPr>
          <p:cNvPr id="9" name="Picture 8" descr="A light bulb with a circuit board&#10;&#10;Description automatically generated">
            <a:extLst>
              <a:ext uri="{FF2B5EF4-FFF2-40B4-BE49-F238E27FC236}">
                <a16:creationId xmlns:a16="http://schemas.microsoft.com/office/drawing/2014/main" id="{517146C1-F52A-4937-FB9E-853075CAE646}"/>
              </a:ext>
            </a:extLst>
          </p:cNvPr>
          <p:cNvPicPr>
            <a:picLocks noChangeAspect="1"/>
          </p:cNvPicPr>
          <p:nvPr/>
        </p:nvPicPr>
        <p:blipFill>
          <a:blip r:embed="rId5"/>
          <a:stretch>
            <a:fillRect/>
          </a:stretch>
        </p:blipFill>
        <p:spPr>
          <a:xfrm>
            <a:off x="1680892" y="1267993"/>
            <a:ext cx="757328" cy="720486"/>
          </a:xfrm>
          <a:prstGeom prst="rect">
            <a:avLst/>
          </a:prstGeom>
        </p:spPr>
      </p:pic>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7CF10DD-6812-81DC-102E-6829678C2B28}"/>
              </a:ext>
            </a:extLst>
          </p:cNvPr>
          <p:cNvSpPr txBox="1"/>
          <p:nvPr/>
        </p:nvSpPr>
        <p:spPr>
          <a:xfrm>
            <a:off x="311700" y="1089411"/>
            <a:ext cx="6750282" cy="1310039"/>
          </a:xfrm>
          <a:prstGeom prst="rect">
            <a:avLst/>
          </a:prstGeom>
          <a:noFill/>
        </p:spPr>
        <p:txBody>
          <a:bodyPr wrap="square">
            <a:spAutoFit/>
          </a:bodyPr>
          <a:lstStyle/>
          <a:p>
            <a:pPr marL="0" marR="0" algn="just">
              <a:lnSpc>
                <a:spcPct val="115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In conclusion, the IPL score prediction project has demonstrated promising results in leveraging machine learning techniques to forecast cricket match scores. Through rigorous evaluation and testing, the model has showcased its ability to make accurate predictions, contributing to the realm of sports analytics and decision-making.</a:t>
            </a:r>
            <a:endParaRPr lang="en-IN" sz="1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29F5D93-7252-2FA3-5A98-1703DCC0F441}"/>
              </a:ext>
            </a:extLst>
          </p:cNvPr>
          <p:cNvSpPr txBox="1"/>
          <p:nvPr/>
        </p:nvSpPr>
        <p:spPr>
          <a:xfrm>
            <a:off x="311700" y="1017725"/>
            <a:ext cx="4635304" cy="1418017"/>
          </a:xfrm>
          <a:prstGeom prst="rect">
            <a:avLst/>
          </a:prstGeom>
          <a:noFill/>
        </p:spPr>
        <p:txBody>
          <a:bodyPr wrap="square">
            <a:spAutoFit/>
          </a:bodyPr>
          <a:lstStyle/>
          <a:p>
            <a:pPr marL="285750" marR="0" indent="-285750" algn="just">
              <a:lnSpc>
                <a:spcPct val="115000"/>
              </a:lnSpc>
              <a:spcBef>
                <a:spcPts val="0"/>
              </a:spcBef>
              <a:spcAft>
                <a:spcPts val="2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cs typeface="Times New Roman" panose="02020603050405020304" pitchFamily="18" charset="0"/>
              </a:rPr>
              <a:t>Enhanced Accuracy</a:t>
            </a:r>
          </a:p>
          <a:p>
            <a:pPr marL="285750" marR="0" indent="-285750" algn="just">
              <a:lnSpc>
                <a:spcPct val="115000"/>
              </a:lnSpc>
              <a:spcBef>
                <a:spcPts val="0"/>
              </a:spcBef>
              <a:spcAft>
                <a:spcPts val="2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cs typeface="Times New Roman" panose="02020603050405020304" pitchFamily="18" charset="0"/>
              </a:rPr>
              <a:t>Player Performance Analysis</a:t>
            </a:r>
          </a:p>
          <a:p>
            <a:pPr marL="285750" marR="0" indent="-285750" algn="just">
              <a:lnSpc>
                <a:spcPct val="115000"/>
              </a:lnSpc>
              <a:spcBef>
                <a:spcPts val="0"/>
              </a:spcBef>
              <a:spcAft>
                <a:spcPts val="2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cs typeface="Times New Roman" panose="02020603050405020304" pitchFamily="18" charset="0"/>
              </a:rPr>
              <a:t>Audience Engagement</a:t>
            </a:r>
          </a:p>
          <a:p>
            <a:pPr marL="285750" marR="0" indent="-285750" algn="just">
              <a:lnSpc>
                <a:spcPct val="115000"/>
              </a:lnSpc>
              <a:spcBef>
                <a:spcPts val="0"/>
              </a:spcBef>
              <a:spcAft>
                <a:spcPts val="2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cs typeface="Times New Roman" panose="02020603050405020304" pitchFamily="18" charset="0"/>
              </a:rPr>
              <a:t>Strategy Optimization</a:t>
            </a:r>
          </a:p>
          <a:p>
            <a:pPr marL="285750" marR="0" indent="-285750" algn="just">
              <a:lnSpc>
                <a:spcPct val="115000"/>
              </a:lnSpc>
              <a:spcBef>
                <a:spcPts val="0"/>
              </a:spcBef>
              <a:spcAft>
                <a:spcPts val="2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cs typeface="Times New Roman" panose="02020603050405020304" pitchFamily="18" charset="0"/>
              </a:rPr>
              <a:t>Data Visualization</a:t>
            </a:r>
            <a:endParaRPr lang="en-IN" sz="12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Reference</a:t>
            </a:r>
            <a:endParaRPr lang="en-US" sz="16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4173" y="1027469"/>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just">
              <a:spcBef>
                <a:spcPts val="0"/>
              </a:spcBef>
              <a:spcAft>
                <a:spcPts val="0"/>
              </a:spcAft>
              <a:buFont typeface="+mj-lt"/>
              <a:buAutoNum type="arabicPeriod"/>
              <a:tabLst>
                <a:tab pos="228600" algn="l"/>
                <a:tab pos="457200" algn="l"/>
              </a:tabLst>
            </a:pPr>
            <a:r>
              <a:rPr lang="en-US" sz="1800" u="sng" dirty="0">
                <a:solidFill>
                  <a:srgbClr val="0000FF"/>
                </a:solidFill>
                <a:effectLst/>
                <a:latin typeface="+mj-lt"/>
                <a:ea typeface="Times New Roman" panose="02020603050405020304" pitchFamily="18" charset="0"/>
                <a:hlinkClick r:id="rId3"/>
              </a:rPr>
              <a:t>https://youtu.be/QVNpTiFsGvw?si=xX66_3e5m9RZoVd2</a:t>
            </a:r>
            <a:endParaRPr lang="en-IN" sz="1800" dirty="0">
              <a:effectLst/>
              <a:latin typeface="+mj-lt"/>
              <a:ea typeface="Times New Roman" panose="02020603050405020304" pitchFamily="18" charset="0"/>
            </a:endParaRPr>
          </a:p>
          <a:p>
            <a:pPr marL="342900" marR="0" lvl="0" indent="-342900" algn="just">
              <a:spcBef>
                <a:spcPts val="0"/>
              </a:spcBef>
              <a:spcAft>
                <a:spcPts val="0"/>
              </a:spcAft>
              <a:buFont typeface="+mj-lt"/>
              <a:buAutoNum type="arabicPeriod"/>
              <a:tabLst>
                <a:tab pos="228600" algn="l"/>
                <a:tab pos="457200" algn="l"/>
              </a:tabLst>
            </a:pPr>
            <a:r>
              <a:rPr lang="en-US" sz="1800" u="sng" dirty="0">
                <a:solidFill>
                  <a:srgbClr val="0000FF"/>
                </a:solidFill>
                <a:effectLst/>
                <a:latin typeface="+mj-lt"/>
                <a:ea typeface="Times New Roman" panose="02020603050405020304" pitchFamily="18" charset="0"/>
                <a:hlinkClick r:id="rId4"/>
              </a:rPr>
              <a:t>https://github.com/zep-analytics/IPLScorePredictor</a:t>
            </a:r>
            <a:endParaRPr lang="en-IN" sz="1800" dirty="0">
              <a:effectLst/>
              <a:latin typeface="+mj-lt"/>
              <a:ea typeface="Times New Roman" panose="02020603050405020304" pitchFamily="18" charset="0"/>
            </a:endParaRPr>
          </a:p>
          <a:p>
            <a:pPr marL="342900" marR="0" lvl="0" indent="-342900" algn="just">
              <a:spcBef>
                <a:spcPts val="0"/>
              </a:spcBef>
              <a:spcAft>
                <a:spcPts val="0"/>
              </a:spcAft>
              <a:buFont typeface="+mj-lt"/>
              <a:buAutoNum type="arabicPeriod"/>
              <a:tabLst>
                <a:tab pos="228600" algn="l"/>
                <a:tab pos="457200" algn="l"/>
              </a:tabLst>
            </a:pPr>
            <a:r>
              <a:rPr lang="en-US" sz="1800" u="sng" dirty="0">
                <a:solidFill>
                  <a:srgbClr val="0070C0"/>
                </a:solidFill>
                <a:effectLst/>
                <a:latin typeface="+mj-lt"/>
                <a:ea typeface="Times New Roman" panose="02020603050405020304" pitchFamily="18" charset="0"/>
                <a:hlinkClick r:id="rId5"/>
              </a:rPr>
              <a:t>https://streamlit.io/components</a:t>
            </a:r>
            <a:endParaRPr lang="en-IN"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370919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996858-3412-263F-A804-F808BD2AECDF}"/>
              </a:ext>
            </a:extLst>
          </p:cNvPr>
          <p:cNvPicPr>
            <a:picLocks noChangeAspect="1"/>
          </p:cNvPicPr>
          <p:nvPr/>
        </p:nvPicPr>
        <p:blipFill>
          <a:blip r:embed="rId2"/>
          <a:stretch>
            <a:fillRect/>
          </a:stretch>
        </p:blipFill>
        <p:spPr>
          <a:xfrm>
            <a:off x="0" y="386862"/>
            <a:ext cx="9144000" cy="4564966"/>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743F942-BD06-273F-8C8C-C2F86FDCCBAD}"/>
              </a:ext>
            </a:extLst>
          </p:cNvPr>
          <p:cNvSpPr txBox="1"/>
          <p:nvPr/>
        </p:nvSpPr>
        <p:spPr>
          <a:xfrm>
            <a:off x="462098" y="1017725"/>
            <a:ext cx="7284176" cy="1169551"/>
          </a:xfrm>
          <a:prstGeom prst="rect">
            <a:avLst/>
          </a:prstGeom>
          <a:noFill/>
        </p:spPr>
        <p:txBody>
          <a:bodyPr wrap="square">
            <a:spAutoFit/>
          </a:bodyPr>
          <a:lstStyle/>
          <a:p>
            <a:pPr marL="285750" indent="-285750" algn="just">
              <a:buFont typeface="Arial" panose="020B0604020202020204" pitchFamily="34" charset="0"/>
              <a:buChar char="•"/>
            </a:pPr>
            <a:r>
              <a:rPr lang="en-IN" dirty="0"/>
              <a:t>The Indian Premier League (IPL) has emerged as one of the most popular and widely followed cricket tournaments globally, attracting millions of viewers and enthusiasts each year. With its dynamic nature and unpredictable outcomes, accurately predicting match scores becomes a challenging yet fascinating task. In this project, we propose a machine learning-based approach to predict IPL match scores.</a:t>
            </a:r>
          </a:p>
        </p:txBody>
      </p:sp>
      <p:sp>
        <p:nvSpPr>
          <p:cNvPr id="6" name="TextBox 5">
            <a:extLst>
              <a:ext uri="{FF2B5EF4-FFF2-40B4-BE49-F238E27FC236}">
                <a16:creationId xmlns:a16="http://schemas.microsoft.com/office/drawing/2014/main" id="{21736C09-B8C1-1D91-B5F8-065FF59B51D6}"/>
              </a:ext>
            </a:extLst>
          </p:cNvPr>
          <p:cNvSpPr txBox="1"/>
          <p:nvPr/>
        </p:nvSpPr>
        <p:spPr>
          <a:xfrm>
            <a:off x="462098" y="2187276"/>
            <a:ext cx="7022918" cy="1169551"/>
          </a:xfrm>
          <a:prstGeom prst="rect">
            <a:avLst/>
          </a:prstGeom>
          <a:noFill/>
        </p:spPr>
        <p:txBody>
          <a:bodyPr wrap="square">
            <a:spAutoFit/>
          </a:bodyPr>
          <a:lstStyle/>
          <a:p>
            <a:pPr marL="285750" indent="-285750" algn="just">
              <a:buFont typeface="Arial" panose="020B0604020202020204" pitchFamily="34" charset="0"/>
              <a:buChar char="•"/>
            </a:pPr>
            <a:r>
              <a:rPr lang="en-IN" dirty="0"/>
              <a:t>We leverage historical match data, including team performance metrics, player statistics, venue conditions, and various contextual factors, to train our predictive models. Through comprehensive feature engineering and model selection techniques, we develop robust algorithms capable of forecasting match scores with high accuracy.</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9321C733-C834-D31D-3D74-071759333F0E}"/>
              </a:ext>
            </a:extLst>
          </p:cNvPr>
          <p:cNvSpPr>
            <a:spLocks noChangeArrowheads="1"/>
          </p:cNvSpPr>
          <p:nvPr/>
        </p:nvSpPr>
        <p:spPr bwMode="auto">
          <a:xfrm>
            <a:off x="0" y="-461665"/>
            <a:ext cx="14052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BD466B5-5AB1-E3AD-9473-4893C50AD888}"/>
              </a:ext>
            </a:extLst>
          </p:cNvPr>
          <p:cNvSpPr txBox="1"/>
          <p:nvPr/>
        </p:nvSpPr>
        <p:spPr>
          <a:xfrm>
            <a:off x="450477" y="1154972"/>
            <a:ext cx="6864723" cy="956216"/>
          </a:xfrm>
          <a:prstGeom prst="rect">
            <a:avLst/>
          </a:prstGeom>
          <a:noFill/>
        </p:spPr>
        <p:txBody>
          <a:bodyPr wrap="square">
            <a:spAutoFit/>
          </a:bodyPr>
          <a:lstStyle/>
          <a:p>
            <a:pPr marL="285750" indent="-285750" algn="just">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Arial" panose="020B0604020202020204" pitchFamily="34" charset="0"/>
              </a:rPr>
              <a:t>Predict the overall score of an inning in IPL cricket games. The method uses past</a:t>
            </a:r>
          </a:p>
          <a:p>
            <a:pPr algn="just"/>
            <a:r>
              <a:rPr lang="en-US" altLang="en-US" dirty="0">
                <a:solidFill>
                  <a:schemeClr val="tx1"/>
                </a:solidFill>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  match data, squad composition, pitch conditions, and other criteria to accurately </a:t>
            </a:r>
          </a:p>
          <a:p>
            <a:pPr algn="just"/>
            <a:r>
              <a:rPr lang="en-US" altLang="en-US" dirty="0">
                <a:solidFill>
                  <a:schemeClr val="tx1"/>
                </a:solidFill>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anticipate scores. The user-friendly interface will provide insights and patterns for </a:t>
            </a:r>
          </a:p>
          <a:p>
            <a:pPr algn="just"/>
            <a:r>
              <a:rPr lang="en-US" altLang="en-US" dirty="0">
                <a:solidFill>
                  <a:schemeClr val="tx1"/>
                </a:solidFill>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cricket teams, broadcasters, and fans to better estimate IPL match results.</a:t>
            </a:r>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8EBD2A1-9C6E-F540-767B-C8359A71D525}"/>
              </a:ext>
            </a:extLst>
          </p:cNvPr>
          <p:cNvSpPr txBox="1"/>
          <p:nvPr/>
        </p:nvSpPr>
        <p:spPr>
          <a:xfrm>
            <a:off x="488224" y="1041363"/>
            <a:ext cx="4634048" cy="307777"/>
          </a:xfrm>
          <a:prstGeom prst="rect">
            <a:avLst/>
          </a:prstGeom>
          <a:noFill/>
        </p:spPr>
        <p:txBody>
          <a:bodyPr wrap="square">
            <a:spAutoFit/>
          </a:bodyPr>
          <a:lstStyle/>
          <a:p>
            <a:r>
              <a:rPr lang="en-US" b="1" dirty="0">
                <a:solidFill>
                  <a:schemeClr val="tx1"/>
                </a:solidFill>
                <a:latin typeface="+mj-lt"/>
                <a:cs typeface="Times New Roman" panose="02020603050405020304" pitchFamily="18" charset="0"/>
              </a:rPr>
              <a:t>The Aim of the project are to:</a:t>
            </a:r>
            <a:endParaRPr lang="en-IN" b="1" dirty="0">
              <a:latin typeface="+mj-lt"/>
              <a:cs typeface="Times New Roman" panose="02020603050405020304" pitchFamily="18" charset="0"/>
            </a:endParaRPr>
          </a:p>
        </p:txBody>
      </p:sp>
      <p:sp>
        <p:nvSpPr>
          <p:cNvPr id="8" name="TextBox 7">
            <a:extLst>
              <a:ext uri="{FF2B5EF4-FFF2-40B4-BE49-F238E27FC236}">
                <a16:creationId xmlns:a16="http://schemas.microsoft.com/office/drawing/2014/main" id="{D00786F1-0D55-FD91-946B-EC07DC961DDC}"/>
              </a:ext>
            </a:extLst>
          </p:cNvPr>
          <p:cNvSpPr txBox="1"/>
          <p:nvPr/>
        </p:nvSpPr>
        <p:spPr>
          <a:xfrm>
            <a:off x="488222" y="1349140"/>
            <a:ext cx="6557011" cy="738664"/>
          </a:xfrm>
          <a:prstGeom prst="rect">
            <a:avLst/>
          </a:prstGeom>
          <a:noFill/>
        </p:spPr>
        <p:txBody>
          <a:bodyPr wrap="square" anchor="ctr">
            <a:spAutoFit/>
          </a:bodyPr>
          <a:lstStyle/>
          <a:p>
            <a:pPr marL="285750" indent="-285750">
              <a:buFont typeface="Arial" panose="020B0604020202020204" pitchFamily="34" charset="0"/>
              <a:buChar char="•"/>
            </a:pPr>
            <a:r>
              <a:rPr kumimoji="0" lang="en-US" altLang="en-US" sz="1400" b="0" i="0" u="none" strike="noStrike" cap="none" normalizeH="0" baseline="0" dirty="0">
                <a:ln>
                  <a:noFill/>
                </a:ln>
                <a:solidFill>
                  <a:schemeClr val="tx1"/>
                </a:solidFill>
                <a:effectLst/>
                <a:latin typeface="+mj-lt"/>
              </a:rPr>
              <a:t> </a:t>
            </a:r>
            <a:r>
              <a:rPr kumimoji="0" lang="en-US" altLang="en-US" sz="1400" b="1" i="0" u="none" strike="noStrike" cap="none" normalizeH="0" baseline="0" dirty="0">
                <a:ln>
                  <a:noFill/>
                </a:ln>
                <a:solidFill>
                  <a:schemeClr val="tx1"/>
                </a:solidFill>
                <a:effectLst/>
                <a:latin typeface="+mn-lt"/>
                <a:cs typeface="Times New Roman" panose="02020603050405020304" pitchFamily="18" charset="0"/>
              </a:rPr>
              <a:t>Enhance Fan Engagement: </a:t>
            </a:r>
            <a:r>
              <a:rPr kumimoji="0" lang="en-US" altLang="en-US" sz="1400" b="0" i="0" u="none" strike="noStrike" cap="none" normalizeH="0" baseline="0" dirty="0">
                <a:ln>
                  <a:noFill/>
                </a:ln>
                <a:solidFill>
                  <a:schemeClr val="tx1"/>
                </a:solidFill>
                <a:effectLst/>
                <a:latin typeface="+mn-lt"/>
                <a:cs typeface="Times New Roman" panose="02020603050405020304" pitchFamily="18" charset="0"/>
              </a:rPr>
              <a:t>Provide cricket enthusiasts with valuable insights and predictions about upcoming matches, thereby enhancing their engagement and enjoyment of the game.</a:t>
            </a:r>
          </a:p>
        </p:txBody>
      </p:sp>
      <p:sp>
        <p:nvSpPr>
          <p:cNvPr id="16" name="TextBox 15">
            <a:extLst>
              <a:ext uri="{FF2B5EF4-FFF2-40B4-BE49-F238E27FC236}">
                <a16:creationId xmlns:a16="http://schemas.microsoft.com/office/drawing/2014/main" id="{35F698ED-F29F-EED2-AE53-F07B241D6F43}"/>
              </a:ext>
            </a:extLst>
          </p:cNvPr>
          <p:cNvSpPr txBox="1"/>
          <p:nvPr/>
        </p:nvSpPr>
        <p:spPr>
          <a:xfrm>
            <a:off x="488222" y="2117512"/>
            <a:ext cx="6761662" cy="738664"/>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D0D0D"/>
                </a:solidFill>
                <a:effectLst/>
                <a:highlight>
                  <a:srgbClr val="FFFFFF"/>
                </a:highlight>
                <a:latin typeface="+mn-lt"/>
              </a:rPr>
              <a:t>Inform Decision-Making:</a:t>
            </a:r>
            <a:r>
              <a:rPr lang="en-US" b="0" i="0" dirty="0">
                <a:solidFill>
                  <a:srgbClr val="0D0D0D"/>
                </a:solidFill>
                <a:effectLst/>
                <a:highlight>
                  <a:srgbClr val="FFFFFF"/>
                </a:highlight>
                <a:latin typeface="+mn-lt"/>
              </a:rPr>
              <a:t> Equip team management, analysts, and broadcasters with predictive analytics to make informed decisions regarding team strategies, player selection, and match commentary.</a:t>
            </a:r>
          </a:p>
        </p:txBody>
      </p:sp>
      <p:sp>
        <p:nvSpPr>
          <p:cNvPr id="18" name="TextBox 17">
            <a:extLst>
              <a:ext uri="{FF2B5EF4-FFF2-40B4-BE49-F238E27FC236}">
                <a16:creationId xmlns:a16="http://schemas.microsoft.com/office/drawing/2014/main" id="{FEF457DF-CAD8-93DB-B8D2-E9905F72ED3F}"/>
              </a:ext>
            </a:extLst>
          </p:cNvPr>
          <p:cNvSpPr txBox="1"/>
          <p:nvPr/>
        </p:nvSpPr>
        <p:spPr>
          <a:xfrm>
            <a:off x="488222" y="2856176"/>
            <a:ext cx="6847038" cy="738664"/>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0D0D0D"/>
                </a:solidFill>
                <a:effectLst/>
                <a:highlight>
                  <a:srgbClr val="FFFFFF"/>
                </a:highlight>
                <a:latin typeface="+mj-lt"/>
              </a:rPr>
              <a:t>Facilitate Betting and Fantasy Sports: </a:t>
            </a:r>
            <a:r>
              <a:rPr lang="en-US" b="0" i="0" dirty="0">
                <a:solidFill>
                  <a:srgbClr val="0D0D0D"/>
                </a:solidFill>
                <a:effectLst/>
                <a:highlight>
                  <a:srgbClr val="FFFFFF"/>
                </a:highlight>
                <a:latin typeface="+mj-lt"/>
              </a:rPr>
              <a:t>Assist betting enthusiasts and participants in fantasy cricket leagues by offering predictive models to guide their betting and team selection processes.</a:t>
            </a:r>
            <a:endParaRPr lang="en-IN" dirty="0">
              <a:latin typeface="+mj-lt"/>
              <a:cs typeface="Times New Roman" panose="02020603050405020304" pitchFamily="18" charset="0"/>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9C20161-A922-1D2D-1027-7260CCF8C4BD}"/>
              </a:ext>
            </a:extLst>
          </p:cNvPr>
          <p:cNvSpPr txBox="1"/>
          <p:nvPr/>
        </p:nvSpPr>
        <p:spPr>
          <a:xfrm>
            <a:off x="554827" y="1118895"/>
            <a:ext cx="6701589" cy="954107"/>
          </a:xfrm>
          <a:prstGeom prst="rect">
            <a:avLst/>
          </a:prstGeom>
          <a:noFill/>
        </p:spPr>
        <p:txBody>
          <a:bodyPr wrap="square">
            <a:spAutoFit/>
          </a:bodyPr>
          <a:lstStyle/>
          <a:p>
            <a:pPr marL="285750" indent="-285750">
              <a:buFont typeface="Arial" panose="020B0604020202020204" pitchFamily="34" charset="0"/>
              <a:buChar char="•"/>
            </a:pPr>
            <a:r>
              <a:rPr lang="en-US" dirty="0"/>
              <a:t>The "IPL Win Predictor" uses logistic regression to offer predictions about a team's chances of winning an IPL match. To provide real-time forecasts, our algorithm examines a variety of match variables, team performance, and player information.</a:t>
            </a:r>
            <a:endParaRPr lang="en-IN" dirty="0"/>
          </a:p>
        </p:txBody>
      </p:sp>
    </p:spTree>
    <p:extLst>
      <p:ext uri="{BB962C8B-B14F-4D97-AF65-F5344CB8AC3E}">
        <p14:creationId xmlns:p14="http://schemas.microsoft.com/office/powerpoint/2010/main" val="375440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pic>
        <p:nvPicPr>
          <p:cNvPr id="4098" name="Picture 2">
            <a:extLst>
              <a:ext uri="{FF2B5EF4-FFF2-40B4-BE49-F238E27FC236}">
                <a16:creationId xmlns:a16="http://schemas.microsoft.com/office/drawing/2014/main" id="{49B5C608-5244-4C1F-787D-FA5F1C638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268" y="1017588"/>
            <a:ext cx="2815997" cy="368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2C8E45-234B-5EE8-F026-E666A7E6EBFF}"/>
              </a:ext>
            </a:extLst>
          </p:cNvPr>
          <p:cNvSpPr txBox="1"/>
          <p:nvPr/>
        </p:nvSpPr>
        <p:spPr>
          <a:xfrm>
            <a:off x="612321" y="1152678"/>
            <a:ext cx="6650628" cy="307777"/>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0D0D0D"/>
                </a:solidFill>
                <a:effectLst/>
                <a:highlight>
                  <a:srgbClr val="FFFFFF"/>
                </a:highlight>
                <a:latin typeface="+mj-lt"/>
              </a:rPr>
              <a:t>The following technology that are use to develop the system:</a:t>
            </a:r>
            <a:endParaRPr lang="en-IN" b="0" i="0" dirty="0">
              <a:solidFill>
                <a:srgbClr val="0D0D0D"/>
              </a:solidFill>
              <a:effectLst/>
              <a:highlight>
                <a:srgbClr val="FFFFFF"/>
              </a:highlight>
              <a:latin typeface="+mj-lt"/>
            </a:endParaRPr>
          </a:p>
        </p:txBody>
      </p:sp>
      <p:sp>
        <p:nvSpPr>
          <p:cNvPr id="11" name="Rectangle 1">
            <a:extLst>
              <a:ext uri="{FF2B5EF4-FFF2-40B4-BE49-F238E27FC236}">
                <a16:creationId xmlns:a16="http://schemas.microsoft.com/office/drawing/2014/main" id="{9EDB6227-7960-777B-0FEC-F3F5C8C19E5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F9C94CF-468B-EFC8-3BD9-EA5B9624A888}"/>
              </a:ext>
            </a:extLst>
          </p:cNvPr>
          <p:cNvSpPr txBox="1"/>
          <p:nvPr/>
        </p:nvSpPr>
        <p:spPr>
          <a:xfrm>
            <a:off x="612321" y="1582793"/>
            <a:ext cx="6190815" cy="523220"/>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0D0D0D"/>
                </a:solidFill>
                <a:highlight>
                  <a:srgbClr val="FFFFFF"/>
                </a:highlight>
                <a:latin typeface="+mj-lt"/>
              </a:rPr>
              <a:t>Python: </a:t>
            </a:r>
            <a:r>
              <a:rPr lang="en-US" dirty="0">
                <a:solidFill>
                  <a:srgbClr val="0D0D0D"/>
                </a:solidFill>
                <a:highlight>
                  <a:srgbClr val="FFFFFF"/>
                </a:highlight>
                <a:latin typeface="+mj-lt"/>
              </a:rPr>
              <a:t>python is a programming language that is well-suited for machine learning and data </a:t>
            </a:r>
            <a:r>
              <a:rPr lang="en-US" dirty="0" err="1">
                <a:solidFill>
                  <a:srgbClr val="0D0D0D"/>
                </a:solidFill>
                <a:highlight>
                  <a:srgbClr val="FFFFFF"/>
                </a:highlight>
                <a:latin typeface="+mj-lt"/>
              </a:rPr>
              <a:t>scinence</a:t>
            </a:r>
            <a:endParaRPr lang="en-IN" dirty="0"/>
          </a:p>
        </p:txBody>
      </p:sp>
      <p:sp>
        <p:nvSpPr>
          <p:cNvPr id="15" name="TextBox 14">
            <a:extLst>
              <a:ext uri="{FF2B5EF4-FFF2-40B4-BE49-F238E27FC236}">
                <a16:creationId xmlns:a16="http://schemas.microsoft.com/office/drawing/2014/main" id="{9B22A028-82F6-923B-E0F6-F3674C75302B}"/>
              </a:ext>
            </a:extLst>
          </p:cNvPr>
          <p:cNvSpPr txBox="1"/>
          <p:nvPr/>
        </p:nvSpPr>
        <p:spPr>
          <a:xfrm>
            <a:off x="612320" y="2106366"/>
            <a:ext cx="5540285" cy="738664"/>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rgbClr val="0D0D0D"/>
                </a:solidFill>
                <a:highlight>
                  <a:srgbClr val="FFFFFF"/>
                </a:highlight>
                <a:latin typeface="+mj-lt"/>
              </a:rPr>
              <a:t>Decision </a:t>
            </a:r>
            <a:r>
              <a:rPr lang="en-US" b="1" dirty="0" err="1">
                <a:solidFill>
                  <a:srgbClr val="0D0D0D"/>
                </a:solidFill>
                <a:highlight>
                  <a:srgbClr val="FFFFFF"/>
                </a:highlight>
                <a:latin typeface="+mj-lt"/>
              </a:rPr>
              <a:t>TreeRegressor</a:t>
            </a:r>
            <a:r>
              <a:rPr lang="en-US" b="1" dirty="0">
                <a:solidFill>
                  <a:srgbClr val="0D0D0D"/>
                </a:solidFill>
                <a:highlight>
                  <a:srgbClr val="FFFFFF"/>
                </a:highlight>
                <a:latin typeface="+mj-lt"/>
              </a:rPr>
              <a:t>(): </a:t>
            </a:r>
            <a:r>
              <a:rPr lang="en-US" dirty="0">
                <a:solidFill>
                  <a:srgbClr val="0D0D0D"/>
                </a:solidFill>
                <a:highlight>
                  <a:srgbClr val="FFFFFF"/>
                </a:highlight>
                <a:latin typeface="+mj-lt"/>
              </a:rPr>
              <a:t>tries to predict a continuous target variable by cutting the feature variables into small zones, and each zone will have one prediction.</a:t>
            </a:r>
            <a:endParaRPr lang="en-IN" dirty="0"/>
          </a:p>
        </p:txBody>
      </p:sp>
      <p:sp>
        <p:nvSpPr>
          <p:cNvPr id="17" name="TextBox 16">
            <a:extLst>
              <a:ext uri="{FF2B5EF4-FFF2-40B4-BE49-F238E27FC236}">
                <a16:creationId xmlns:a16="http://schemas.microsoft.com/office/drawing/2014/main" id="{06077623-DE13-531C-C4F4-09E46701A758}"/>
              </a:ext>
            </a:extLst>
          </p:cNvPr>
          <p:cNvSpPr txBox="1"/>
          <p:nvPr/>
        </p:nvSpPr>
        <p:spPr>
          <a:xfrm>
            <a:off x="612318" y="2845030"/>
            <a:ext cx="5540285" cy="523220"/>
          </a:xfrm>
          <a:prstGeom prst="rect">
            <a:avLst/>
          </a:prstGeom>
          <a:noFill/>
        </p:spPr>
        <p:txBody>
          <a:bodyPr wrap="square">
            <a:spAutoFit/>
          </a:bodyPr>
          <a:lstStyle/>
          <a:p>
            <a:pPr marL="285750" indent="-285750" algn="just">
              <a:buFont typeface="Arial" panose="020B0604020202020204" pitchFamily="34" charset="0"/>
              <a:buChar char="•"/>
            </a:pPr>
            <a:r>
              <a:rPr lang="en-US" b="1" dirty="0" err="1">
                <a:solidFill>
                  <a:srgbClr val="0D0D0D"/>
                </a:solidFill>
                <a:highlight>
                  <a:srgbClr val="FFFFFF"/>
                </a:highlight>
                <a:latin typeface="+mj-lt"/>
              </a:rPr>
              <a:t>RandomForestRgerressor</a:t>
            </a:r>
            <a:r>
              <a:rPr lang="en-US" b="1" dirty="0">
                <a:solidFill>
                  <a:srgbClr val="0D0D0D"/>
                </a:solidFill>
                <a:highlight>
                  <a:srgbClr val="FFFFFF"/>
                </a:highlight>
                <a:latin typeface="+mj-lt"/>
              </a:rPr>
              <a:t>(): </a:t>
            </a:r>
            <a:r>
              <a:rPr lang="en-US" dirty="0">
                <a:solidFill>
                  <a:srgbClr val="0D0D0D"/>
                </a:solidFill>
                <a:highlight>
                  <a:srgbClr val="FFFFFF"/>
                </a:highlight>
                <a:latin typeface="+mj-lt"/>
              </a:rPr>
              <a:t>combines multiple decision trees to create a single model.</a:t>
            </a:r>
            <a:endParaRPr lang="en-IN" dirty="0"/>
          </a:p>
        </p:txBody>
      </p:sp>
      <p:sp>
        <p:nvSpPr>
          <p:cNvPr id="19" name="TextBox 18">
            <a:extLst>
              <a:ext uri="{FF2B5EF4-FFF2-40B4-BE49-F238E27FC236}">
                <a16:creationId xmlns:a16="http://schemas.microsoft.com/office/drawing/2014/main" id="{0B25BB74-8390-58D0-6935-C9C289DFE0D6}"/>
              </a:ext>
            </a:extLst>
          </p:cNvPr>
          <p:cNvSpPr txBox="1"/>
          <p:nvPr/>
        </p:nvSpPr>
        <p:spPr>
          <a:xfrm>
            <a:off x="612317" y="3410098"/>
            <a:ext cx="5540285" cy="738664"/>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rgbClr val="0D0D0D"/>
                </a:solidFill>
                <a:highlight>
                  <a:srgbClr val="FFFFFF"/>
                </a:highlight>
                <a:latin typeface="+mj-lt"/>
              </a:rPr>
              <a:t>Matplotlib: </a:t>
            </a:r>
            <a:r>
              <a:rPr lang="en-US" dirty="0">
                <a:solidFill>
                  <a:srgbClr val="0D0D0D"/>
                </a:solidFill>
                <a:highlight>
                  <a:srgbClr val="FFFFFF"/>
                </a:highlight>
                <a:latin typeface="+mj-lt"/>
              </a:rPr>
              <a:t>is a cross-platform, data visualization and graphical plotting library (histograms, scatter plots, bar charts, </a:t>
            </a:r>
            <a:r>
              <a:rPr lang="en-US" dirty="0" err="1">
                <a:solidFill>
                  <a:srgbClr val="0D0D0D"/>
                </a:solidFill>
                <a:highlight>
                  <a:srgbClr val="FFFFFF"/>
                </a:highlight>
                <a:latin typeface="+mj-lt"/>
              </a:rPr>
              <a:t>etc</a:t>
            </a:r>
            <a:r>
              <a:rPr lang="en-US" dirty="0">
                <a:solidFill>
                  <a:srgbClr val="0D0D0D"/>
                </a:solidFill>
                <a:highlight>
                  <a:srgbClr val="FFFFFF"/>
                </a:highlight>
                <a:latin typeface="+mj-lt"/>
              </a:rPr>
              <a:t>) for Python and its numerical extension NumPy.</a:t>
            </a:r>
            <a:endParaRPr lang="en-IN" dirty="0"/>
          </a:p>
        </p:txBody>
      </p:sp>
    </p:spTree>
    <p:extLst>
      <p:ext uri="{BB962C8B-B14F-4D97-AF65-F5344CB8AC3E}">
        <p14:creationId xmlns:p14="http://schemas.microsoft.com/office/powerpoint/2010/main" val="27619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17CC503-66BC-6ADC-BEED-96FE94F206D2}"/>
              </a:ext>
            </a:extLst>
          </p:cNvPr>
          <p:cNvSpPr txBox="1"/>
          <p:nvPr/>
        </p:nvSpPr>
        <p:spPr>
          <a:xfrm>
            <a:off x="311700" y="1064270"/>
            <a:ext cx="5651494" cy="307777"/>
          </a:xfrm>
          <a:prstGeom prst="rect">
            <a:avLst/>
          </a:prstGeom>
          <a:noFill/>
        </p:spPr>
        <p:txBody>
          <a:bodyPr wrap="square">
            <a:spAutoFit/>
          </a:bodyPr>
          <a:lstStyle/>
          <a:p>
            <a:pPr marL="285750" indent="-285750">
              <a:buFont typeface="Arial" panose="020B0604020202020204" pitchFamily="34" charset="0"/>
              <a:buChar char="•"/>
            </a:pPr>
            <a:r>
              <a:rPr lang="en-US" b="1" dirty="0"/>
              <a:t>The following technology that are use to develop the system:</a:t>
            </a:r>
            <a:endParaRPr lang="en-IN" b="1" dirty="0"/>
          </a:p>
        </p:txBody>
      </p:sp>
      <p:sp>
        <p:nvSpPr>
          <p:cNvPr id="8" name="TextBox 7">
            <a:extLst>
              <a:ext uri="{FF2B5EF4-FFF2-40B4-BE49-F238E27FC236}">
                <a16:creationId xmlns:a16="http://schemas.microsoft.com/office/drawing/2014/main" id="{33BB407D-B532-C517-F8F7-FF54A1B104F8}"/>
              </a:ext>
            </a:extLst>
          </p:cNvPr>
          <p:cNvSpPr txBox="1"/>
          <p:nvPr/>
        </p:nvSpPr>
        <p:spPr>
          <a:xfrm>
            <a:off x="311700" y="1418592"/>
            <a:ext cx="6325863" cy="738664"/>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1F2328"/>
                </a:solidFill>
                <a:effectLst/>
                <a:highlight>
                  <a:srgbClr val="FFFFFF"/>
                </a:highlight>
                <a:latin typeface="+mj-lt"/>
              </a:rPr>
              <a:t>Linear Regression: </a:t>
            </a:r>
            <a:r>
              <a:rPr lang="en-US" b="0" i="0" dirty="0">
                <a:solidFill>
                  <a:srgbClr val="1F2328"/>
                </a:solidFill>
                <a:effectLst/>
                <a:highlight>
                  <a:srgbClr val="FFFFFF"/>
                </a:highlight>
                <a:latin typeface="+mj-lt"/>
              </a:rPr>
              <a:t>Gather historical IPL match data including features such as venue, batting team, bowling team, runs scored in previous overs, wickets fallen, etc.</a:t>
            </a:r>
          </a:p>
        </p:txBody>
      </p:sp>
      <p:sp>
        <p:nvSpPr>
          <p:cNvPr id="10" name="TextBox 9">
            <a:extLst>
              <a:ext uri="{FF2B5EF4-FFF2-40B4-BE49-F238E27FC236}">
                <a16:creationId xmlns:a16="http://schemas.microsoft.com/office/drawing/2014/main" id="{0A51B84C-6662-77CF-CBB1-E56B8F63C3EF}"/>
              </a:ext>
            </a:extLst>
          </p:cNvPr>
          <p:cNvSpPr txBox="1"/>
          <p:nvPr/>
        </p:nvSpPr>
        <p:spPr>
          <a:xfrm>
            <a:off x="311700" y="1865625"/>
            <a:ext cx="6325863" cy="1169551"/>
          </a:xfrm>
          <a:prstGeom prst="rect">
            <a:avLst/>
          </a:prstGeom>
          <a:noFill/>
        </p:spPr>
        <p:txBody>
          <a:bodyPr wrap="square">
            <a:spAutoFit/>
          </a:bodyPr>
          <a:lstStyle/>
          <a:p>
            <a:pPr algn="just"/>
            <a:endParaRPr lang="en-US" b="0" i="0" dirty="0">
              <a:solidFill>
                <a:srgbClr val="1F2328"/>
              </a:solidFill>
              <a:effectLst/>
              <a:highlight>
                <a:srgbClr val="FFFFFF"/>
              </a:highlight>
              <a:latin typeface="-apple-system"/>
            </a:endParaRPr>
          </a:p>
          <a:p>
            <a:pPr marL="285750" indent="-285750" algn="just">
              <a:buFont typeface="Arial" panose="020B0604020202020204" pitchFamily="34" charset="0"/>
              <a:buChar char="•"/>
            </a:pPr>
            <a:r>
              <a:rPr lang="en-US" b="1" i="0" dirty="0">
                <a:solidFill>
                  <a:srgbClr val="1F2328"/>
                </a:solidFill>
                <a:effectLst/>
                <a:highlight>
                  <a:srgbClr val="FFFFFF"/>
                </a:highlight>
                <a:latin typeface="+mj-lt"/>
              </a:rPr>
              <a:t>K-Nearest Neighbor Regressor: </a:t>
            </a:r>
            <a:r>
              <a:rPr lang="en-US" b="0" i="0" dirty="0" err="1">
                <a:solidFill>
                  <a:srgbClr val="0D0D0D"/>
                </a:solidFill>
                <a:effectLst/>
                <a:highlight>
                  <a:srgbClr val="FFFFFF"/>
                </a:highlight>
                <a:latin typeface="+mj-lt"/>
              </a:rPr>
              <a:t>nitialize</a:t>
            </a:r>
            <a:r>
              <a:rPr lang="en-US" b="0" i="0" dirty="0">
                <a:solidFill>
                  <a:srgbClr val="0D0D0D"/>
                </a:solidFill>
                <a:effectLst/>
                <a:highlight>
                  <a:srgbClr val="FFFFFF"/>
                </a:highlight>
                <a:latin typeface="+mj-lt"/>
              </a:rPr>
              <a:t> the KNN Regressor with the desired value of K (number of neighbors).Fit the model to the training data, where the features are used to predict the target variable (score).</a:t>
            </a:r>
            <a:endParaRPr lang="en-US" b="0" i="0" dirty="0">
              <a:solidFill>
                <a:srgbClr val="1F2328"/>
              </a:solidFill>
              <a:effectLst/>
              <a:highlight>
                <a:srgbClr val="FFFFFF"/>
              </a:highlight>
              <a:latin typeface="+mj-lt"/>
            </a:endParaRPr>
          </a:p>
          <a:p>
            <a:pPr algn="l">
              <a:buFont typeface="Arial" panose="020B0604020202020204" pitchFamily="34" charset="0"/>
              <a:buChar char="•"/>
            </a:pPr>
            <a:endParaRPr lang="en-US" b="0" i="0" dirty="0">
              <a:solidFill>
                <a:srgbClr val="0D0D0D"/>
              </a:solidFill>
              <a:effectLst/>
              <a:highlight>
                <a:srgbClr val="FFFFFF"/>
              </a:highlight>
              <a:latin typeface="Söhne"/>
            </a:endParaRPr>
          </a:p>
        </p:txBody>
      </p:sp>
      <p:sp>
        <p:nvSpPr>
          <p:cNvPr id="12" name="TextBox 11">
            <a:extLst>
              <a:ext uri="{FF2B5EF4-FFF2-40B4-BE49-F238E27FC236}">
                <a16:creationId xmlns:a16="http://schemas.microsoft.com/office/drawing/2014/main" id="{DA7AA78D-AF0C-50D5-4DD6-6EDD1434FB05}"/>
              </a:ext>
            </a:extLst>
          </p:cNvPr>
          <p:cNvSpPr txBox="1"/>
          <p:nvPr/>
        </p:nvSpPr>
        <p:spPr>
          <a:xfrm>
            <a:off x="2003515" y="3556010"/>
            <a:ext cx="4634048" cy="523220"/>
          </a:xfrm>
          <a:prstGeom prst="rect">
            <a:avLst/>
          </a:prstGeom>
          <a:noFill/>
        </p:spPr>
        <p:txBody>
          <a:bodyPr wrap="square">
            <a:spAutoFit/>
          </a:bodyPr>
          <a:lstStyle/>
          <a:p>
            <a:pPr algn="l"/>
            <a:endParaRPr lang="en-US" b="0" i="0" dirty="0">
              <a:solidFill>
                <a:srgbClr val="1F2328"/>
              </a:solidFill>
              <a:effectLst/>
              <a:highlight>
                <a:srgbClr val="FFFFFF"/>
              </a:highlight>
              <a:latin typeface="-apple-system"/>
            </a:endParaRPr>
          </a:p>
          <a:p>
            <a:pPr algn="l"/>
            <a:endParaRPr lang="en-US" b="0" i="0" dirty="0">
              <a:solidFill>
                <a:srgbClr val="1F2328"/>
              </a:solidFill>
              <a:effectLst/>
              <a:highlight>
                <a:srgbClr val="FFFFFF"/>
              </a:highlight>
              <a:latin typeface="-apple-system"/>
            </a:endParaRPr>
          </a:p>
        </p:txBody>
      </p:sp>
      <p:sp>
        <p:nvSpPr>
          <p:cNvPr id="16" name="TextBox 15">
            <a:extLst>
              <a:ext uri="{FF2B5EF4-FFF2-40B4-BE49-F238E27FC236}">
                <a16:creationId xmlns:a16="http://schemas.microsoft.com/office/drawing/2014/main" id="{E17C5997-7BBF-6A39-C494-581414DEFA4A}"/>
              </a:ext>
            </a:extLst>
          </p:cNvPr>
          <p:cNvSpPr txBox="1"/>
          <p:nvPr/>
        </p:nvSpPr>
        <p:spPr>
          <a:xfrm>
            <a:off x="364402" y="2787327"/>
            <a:ext cx="6369501" cy="954107"/>
          </a:xfrm>
          <a:prstGeom prst="rect">
            <a:avLst/>
          </a:prstGeom>
          <a:noFill/>
        </p:spPr>
        <p:txBody>
          <a:bodyPr wrap="square">
            <a:spAutoFit/>
          </a:bodyPr>
          <a:lstStyle/>
          <a:p>
            <a:pPr marL="285750" indent="-285750" algn="just">
              <a:buFont typeface="Arial" panose="020B0604020202020204" pitchFamily="34" charset="0"/>
              <a:buChar char="•"/>
            </a:pPr>
            <a:r>
              <a:rPr lang="en-IN" b="1" dirty="0" err="1"/>
              <a:t>XGBoost</a:t>
            </a:r>
            <a:r>
              <a:rPr lang="en-IN" b="1" dirty="0"/>
              <a:t> Regressor: </a:t>
            </a:r>
            <a:r>
              <a:rPr lang="en-US" dirty="0"/>
              <a:t>Prepare the data in a format suitable for training the </a:t>
            </a:r>
            <a:r>
              <a:rPr lang="en-US" dirty="0" err="1"/>
              <a:t>XGBoost</a:t>
            </a:r>
            <a:r>
              <a:rPr lang="en-US" dirty="0"/>
              <a:t> Regressor. This typically involves encoding categorical variables, handling missing values, and splitting the data into features (X) and target (y)</a:t>
            </a:r>
            <a:endParaRPr lang="en-IN" dirty="0"/>
          </a:p>
        </p:txBody>
      </p:sp>
      <p:sp>
        <p:nvSpPr>
          <p:cNvPr id="17" name="Rectangle 1">
            <a:extLst>
              <a:ext uri="{FF2B5EF4-FFF2-40B4-BE49-F238E27FC236}">
                <a16:creationId xmlns:a16="http://schemas.microsoft.com/office/drawing/2014/main" id="{CA1518E2-D75A-E071-8BA5-FEDCCC11E5FB}"/>
              </a:ext>
            </a:extLst>
          </p:cNvPr>
          <p:cNvSpPr>
            <a:spLocks noChangeArrowheads="1"/>
          </p:cNvSpPr>
          <p:nvPr/>
        </p:nvSpPr>
        <p:spPr bwMode="auto">
          <a:xfrm>
            <a:off x="0" y="-92333"/>
            <a:ext cx="20550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3C897A2C-0F4D-B621-6F3A-07FCBDE6998D}"/>
              </a:ext>
            </a:extLst>
          </p:cNvPr>
          <p:cNvSpPr txBox="1"/>
          <p:nvPr/>
        </p:nvSpPr>
        <p:spPr>
          <a:xfrm>
            <a:off x="364511" y="3741434"/>
            <a:ext cx="6273052" cy="738664"/>
          </a:xfrm>
          <a:prstGeom prst="rect">
            <a:avLst/>
          </a:prstGeom>
          <a:noFill/>
        </p:spPr>
        <p:txBody>
          <a:bodyPr wrap="square">
            <a:spAutoFit/>
          </a:bodyPr>
          <a:lstStyle/>
          <a:p>
            <a:pPr marL="285750" indent="-285750" algn="just">
              <a:buFont typeface="Arial" panose="020B0604020202020204" pitchFamily="34" charset="0"/>
              <a:buChar char="•"/>
            </a:pPr>
            <a:r>
              <a:rPr lang="en-IN" b="1" dirty="0"/>
              <a:t>Random Forest:</a:t>
            </a:r>
            <a:r>
              <a:rPr lang="en-US" dirty="0"/>
              <a:t>Initialize a </a:t>
            </a:r>
            <a:r>
              <a:rPr lang="en-US" dirty="0" err="1"/>
              <a:t>RandomForest</a:t>
            </a:r>
            <a:r>
              <a:rPr lang="en-US" dirty="0"/>
              <a:t> Regressor from a machine learning library like scikit-learn in Python. Fit the model to the training data using the fit() method, passing in the features and the target variable.</a:t>
            </a:r>
            <a:endParaRPr lang="en-IN" dirty="0"/>
          </a:p>
        </p:txBody>
      </p:sp>
    </p:spTree>
    <p:extLst>
      <p:ext uri="{BB962C8B-B14F-4D97-AF65-F5344CB8AC3E}">
        <p14:creationId xmlns:p14="http://schemas.microsoft.com/office/powerpoint/2010/main" val="19796841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230</TotalTime>
  <Words>827</Words>
  <Application>Microsoft Office PowerPoint</Application>
  <PresentationFormat>On-screen Show (16:9)</PresentationFormat>
  <Paragraphs>73</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Söhne</vt:lpstr>
      <vt:lpstr>Times New Roman</vt:lpstr>
      <vt:lpstr>Simple Light</vt:lpstr>
      <vt:lpstr>PowerPoint Presentation</vt:lpstr>
      <vt:lpstr>PowerPoint Presentation</vt:lpstr>
      <vt:lpstr>Abstract</vt:lpstr>
      <vt:lpstr>Problem Statement</vt:lpstr>
      <vt:lpstr>Aim and Objective</vt:lpstr>
      <vt:lpstr>Proposed Solution</vt:lpstr>
      <vt:lpstr>System Architecture</vt:lpstr>
      <vt:lpstr>System Deployment Approach</vt:lpstr>
      <vt:lpstr>Algorithm &amp; Deployment</vt:lpstr>
      <vt:lpstr>Conclusion</vt:lpstr>
      <vt:lpstr>Future Scope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jenil italiya</cp:lastModifiedBy>
  <cp:revision>170</cp:revision>
  <dcterms:modified xsi:type="dcterms:W3CDTF">2024-04-29T17:47:00Z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